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257" r:id="rId4"/>
    <p:sldId id="271" r:id="rId5"/>
    <p:sldId id="258" r:id="rId6"/>
    <p:sldId id="259" r:id="rId7"/>
    <p:sldId id="260" r:id="rId8"/>
    <p:sldId id="284" r:id="rId9"/>
    <p:sldId id="261" r:id="rId10"/>
    <p:sldId id="263" r:id="rId11"/>
    <p:sldId id="277" r:id="rId12"/>
    <p:sldId id="278" r:id="rId13"/>
    <p:sldId id="279" r:id="rId14"/>
    <p:sldId id="280" r:id="rId15"/>
    <p:sldId id="281" r:id="rId16"/>
    <p:sldId id="282" r:id="rId17"/>
    <p:sldId id="264" r:id="rId18"/>
    <p:sldId id="285" r:id="rId19"/>
    <p:sldId id="275" r:id="rId20"/>
    <p:sldId id="266" r:id="rId21"/>
    <p:sldId id="286" r:id="rId22"/>
    <p:sldId id="269" r:id="rId23"/>
    <p:sldId id="283" r:id="rId24"/>
    <p:sldId id="270" r:id="rId25"/>
  </p:sldIdLst>
  <p:sldSz cx="12192000" cy="6858000"/>
  <p:notesSz cx="6858000" cy="9144000"/>
  <p:embeddedFontLst>
    <p:embeddedFont>
      <p:font typeface="Adobe Garamond Pro" panose="02020502060506020403" charset="0"/>
      <p:regular r:id="rId27"/>
      <p: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inzel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564" autoAdjust="0"/>
  </p:normalViewPr>
  <p:slideViewPr>
    <p:cSldViewPr snapToGrid="0">
      <p:cViewPr>
        <p:scale>
          <a:sx n="100" d="100"/>
          <a:sy n="100" d="100"/>
        </p:scale>
        <p:origin x="978" y="150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2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5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01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7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5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21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8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2019-07-15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13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6.svg"/><Relationship Id="rId4" Type="http://schemas.openxmlformats.org/officeDocument/2006/relationships/image" Target="../media/image48.pn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Loop">
            <a:hlinkClick r:id="" action="ppaction://media"/>
            <a:extLst>
              <a:ext uri="{FF2B5EF4-FFF2-40B4-BE49-F238E27FC236}">
                <a16:creationId xmlns:a16="http://schemas.microsoft.com/office/drawing/2014/main" id="{6692C01F-9DA1-4B69-96D1-F81B7C9C9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DB505B0-E93A-4810-83C9-30A478AA7C0C}"/>
              </a:ext>
            </a:extLst>
          </p:cNvPr>
          <p:cNvSpPr txBox="1"/>
          <p:nvPr/>
        </p:nvSpPr>
        <p:spPr>
          <a:xfrm>
            <a:off x="380751" y="276999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B882FF-D278-442F-A10F-07BA015E0425}"/>
              </a:ext>
            </a:extLst>
          </p:cNvPr>
          <p:cNvSpPr txBox="1"/>
          <p:nvPr/>
        </p:nvSpPr>
        <p:spPr>
          <a:xfrm>
            <a:off x="2693773" y="3896266"/>
            <a:ext cx="2521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Violence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E4B1E5-8BDB-4ADB-98A6-2297E78B85EB}"/>
              </a:ext>
            </a:extLst>
          </p:cNvPr>
          <p:cNvSpPr txBox="1"/>
          <p:nvPr/>
        </p:nvSpPr>
        <p:spPr>
          <a:xfrm>
            <a:off x="818153" y="5671584"/>
            <a:ext cx="3390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Adobe Garamond Pro" pitchFamily="18" charset="0"/>
              </a:rPr>
              <a:t>Destruction</a:t>
            </a:r>
          </a:p>
        </p:txBody>
      </p:sp>
      <p:pic>
        <p:nvPicPr>
          <p:cNvPr id="3" name="Grafik 2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F39E654A-06CD-4BA9-8C08-D6994308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24" y="1811432"/>
            <a:ext cx="4190503" cy="49656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1251253" y="2274838"/>
            <a:ext cx="2524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Aggression</a:t>
            </a:r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afik 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BB83EE0-5489-4B01-B014-BB8B87C03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02135184-A389-4A59-BCC3-F14EF49A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581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453E2A-AD0E-476B-B7F5-05816E31E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1580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D6421B-6724-493F-90C8-F3AE8BF4C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8"/>
            <a:ext cx="8378150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32548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, Tisch, drinnen enthält.&#10;&#10;Automatisch generierte Beschreibung">
            <a:extLst>
              <a:ext uri="{FF2B5EF4-FFF2-40B4-BE49-F238E27FC236}">
                <a16:creationId xmlns:a16="http://schemas.microsoft.com/office/drawing/2014/main" id="{962ABB90-4297-420F-839A-0A9D2879F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3" y="312328"/>
            <a:ext cx="8378151" cy="62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5528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90EC3E-2AB3-4808-8E58-AD58DC3A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Grafik 2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E043A1B2-A306-4E69-8818-084475850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24" y="312327"/>
            <a:ext cx="8378150" cy="62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17129"/>
      </p:ext>
    </p:extLst>
  </p:cSld>
  <p:clrMapOvr>
    <a:masterClrMapping/>
  </p:clrMapOvr>
  <p:transition spd="slow" advTm="15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00_HARDDRIVE\03_STUDIES\03_CGL\02 SUMMER 19\09_NARRATIVE\BrainDrainInteractive\Deliverables\Second Deliverables\Presentation Assets\Images_02 b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61091" y="896871"/>
            <a:ext cx="832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TRENDS IN </a:t>
            </a:r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4" y="1705352"/>
            <a:ext cx="5281298" cy="390245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1959406" y="5531034"/>
            <a:ext cx="3545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7554952" y="5531034"/>
            <a:ext cx="267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Garamond Pro" pitchFamily="18" charset="0"/>
              </a:rPr>
              <a:t>Mental health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id="{3AEF6F0D-1037-463C-85BC-6A541A1FFC3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8641"/>
            <a:ext cx="5037612" cy="37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AB01EA-EFFB-4946-8CC5-CCEEC4697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69488" y="326692"/>
            <a:ext cx="7623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UNIQUE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 SELLING POINTS</a:t>
            </a:r>
            <a:endParaRPr lang="en-US" sz="4000" b="1" spc="300" dirty="0">
              <a:effectLst>
                <a:glow rad="63500">
                  <a:schemeClr val="tx1">
                    <a:alpha val="30000"/>
                  </a:schemeClr>
                </a:glow>
              </a:effectLst>
              <a:latin typeface="Cinzel" pitchFamily="50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A6E3BC2-4E95-41B4-BFDF-A0238517A5DD}"/>
              </a:ext>
            </a:extLst>
          </p:cNvPr>
          <p:cNvSpPr txBox="1"/>
          <p:nvPr/>
        </p:nvSpPr>
        <p:spPr>
          <a:xfrm>
            <a:off x="3903252" y="3265171"/>
            <a:ext cx="551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Garamond Pro" pitchFamily="18" charset="0"/>
              </a:rPr>
              <a:t>Storytelling without text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4BFFF4-2FD4-4E60-B6F1-E445D4579C33}"/>
              </a:ext>
            </a:extLst>
          </p:cNvPr>
          <p:cNvSpPr txBox="1"/>
          <p:nvPr/>
        </p:nvSpPr>
        <p:spPr>
          <a:xfrm>
            <a:off x="463940" y="1661881"/>
            <a:ext cx="4941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Garamond Pro" pitchFamily="18" charset="0"/>
              </a:rPr>
              <a:t>Character progression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83F1BF-A067-48FE-BC48-12E78B69A266}"/>
              </a:ext>
            </a:extLst>
          </p:cNvPr>
          <p:cNvSpPr txBox="1"/>
          <p:nvPr/>
        </p:nvSpPr>
        <p:spPr>
          <a:xfrm>
            <a:off x="213067" y="4868461"/>
            <a:ext cx="7935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dobe Garamond Pro" pitchFamily="18" charset="0"/>
              </a:rPr>
              <a:t>Intertwined narrative and gameplay</a:t>
            </a:r>
            <a:endParaRPr lang="en-US" sz="44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TECHNICAL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5" y="21006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16" y="146640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78" y="4150515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bg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555958" y="385600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HOW DEEP IS YOUR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LOVE?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ieren 8"/>
          <p:cNvGrpSpPr/>
          <p:nvPr/>
        </p:nvGrpSpPr>
        <p:grpSpPr>
          <a:xfrm>
            <a:off x="640757" y="300749"/>
            <a:ext cx="10845230" cy="6285943"/>
            <a:chOff x="594101" y="1471932"/>
            <a:chExt cx="8888967" cy="515208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772" y="1471932"/>
              <a:ext cx="2040296" cy="1801321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02" y="3460938"/>
              <a:ext cx="3076861" cy="3163078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145" y="1471932"/>
              <a:ext cx="3427444" cy="180303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01" y="1471932"/>
              <a:ext cx="3076861" cy="1801321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145" y="3460938"/>
              <a:ext cx="5623249" cy="3163078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750587" y="312249"/>
            <a:ext cx="155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49" y="54254"/>
            <a:ext cx="3529923" cy="26262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0" y="125706"/>
            <a:ext cx="3529923" cy="26262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" y="3127603"/>
            <a:ext cx="3461398" cy="2575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44" y="2963134"/>
            <a:ext cx="3461398" cy="2575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46" y="1075019"/>
            <a:ext cx="3529923" cy="26262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18" y="4202622"/>
            <a:ext cx="3461398" cy="2575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53" y="948744"/>
            <a:ext cx="3529923" cy="26262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78" y="4202622"/>
            <a:ext cx="3461398" cy="2575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28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2818983" y="424388"/>
            <a:ext cx="6554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GAMEPLAY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TRAILER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6" y="2254969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8F5218-5BD6-4674-A6A9-5A9FFC21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6953761" y="445408"/>
            <a:ext cx="4863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POST</a:t>
            </a:r>
            <a:r>
              <a:rPr lang="en-US" sz="4400" b="1" spc="300" dirty="0">
                <a:latin typeface="Cinzel" pitchFamily="50" charset="0"/>
              </a:rPr>
              <a:t> 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MORTEM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60E423-7522-4B21-AA53-211C87690E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88182" y="1753239"/>
            <a:ext cx="1225736" cy="12257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962C5C-69D3-40C5-AFA8-521D9D105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80405" y="4175419"/>
            <a:ext cx="1225736" cy="122573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69DAA5-2A74-4D98-83C7-E27A8DF7234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302473" y="1753239"/>
            <a:ext cx="1225736" cy="1225736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EDA8697E-C4D6-4D05-A8F0-299B380A939A}"/>
              </a:ext>
            </a:extLst>
          </p:cNvPr>
          <p:cNvSpPr txBox="1"/>
          <p:nvPr/>
        </p:nvSpPr>
        <p:spPr>
          <a:xfrm>
            <a:off x="2948678" y="4205725"/>
            <a:ext cx="2104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Hack’n’Plan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EA3767CE-E51D-491E-A5A0-F1438B0D2A99}"/>
              </a:ext>
            </a:extLst>
          </p:cNvPr>
          <p:cNvSpPr txBox="1"/>
          <p:nvPr/>
        </p:nvSpPr>
        <p:spPr>
          <a:xfrm>
            <a:off x="3183486" y="3579166"/>
            <a:ext cx="163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Meetings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48308DD-AE72-4903-92D1-6A311BA4ABDB}"/>
              </a:ext>
            </a:extLst>
          </p:cNvPr>
          <p:cNvSpPr txBox="1"/>
          <p:nvPr/>
        </p:nvSpPr>
        <p:spPr>
          <a:xfrm>
            <a:off x="9350056" y="3091739"/>
            <a:ext cx="1138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Polish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704B2A2-934C-4B41-A4A0-1D5636A13C00}"/>
              </a:ext>
            </a:extLst>
          </p:cNvPr>
          <p:cNvSpPr txBox="1"/>
          <p:nvPr/>
        </p:nvSpPr>
        <p:spPr>
          <a:xfrm>
            <a:off x="8791698" y="4406398"/>
            <a:ext cx="225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Project scope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C35EF-DA38-4548-B86A-629E9835355F}"/>
              </a:ext>
            </a:extLst>
          </p:cNvPr>
          <p:cNvSpPr txBox="1"/>
          <p:nvPr/>
        </p:nvSpPr>
        <p:spPr>
          <a:xfrm>
            <a:off x="6304818" y="5525039"/>
            <a:ext cx="157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435DEB1F-5DE3-4541-B166-E041B785B8A6}"/>
              </a:ext>
            </a:extLst>
          </p:cNvPr>
          <p:cNvSpPr txBox="1"/>
          <p:nvPr/>
        </p:nvSpPr>
        <p:spPr>
          <a:xfrm>
            <a:off x="6146538" y="6109814"/>
            <a:ext cx="1893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Animation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53CFD57B-2853-4544-B008-1166DEBF0C5F}"/>
              </a:ext>
            </a:extLst>
          </p:cNvPr>
          <p:cNvSpPr txBox="1"/>
          <p:nvPr/>
        </p:nvSpPr>
        <p:spPr>
          <a:xfrm>
            <a:off x="3473276" y="3053892"/>
            <a:ext cx="1055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Team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B2A491CC-AC14-4386-A374-3E81AD7A4052}"/>
              </a:ext>
            </a:extLst>
          </p:cNvPr>
          <p:cNvSpPr txBox="1"/>
          <p:nvPr/>
        </p:nvSpPr>
        <p:spPr>
          <a:xfrm>
            <a:off x="2569824" y="4812942"/>
            <a:ext cx="2862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Completed work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C1A2E9D9-0B50-4C8A-A9F1-3A4AE37B71E4}"/>
              </a:ext>
            </a:extLst>
          </p:cNvPr>
          <p:cNvSpPr txBox="1"/>
          <p:nvPr/>
        </p:nvSpPr>
        <p:spPr>
          <a:xfrm>
            <a:off x="8966684" y="3753023"/>
            <a:ext cx="190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Playtesting</a:t>
            </a:r>
            <a:endParaRPr lang="en-GB" sz="3200" dirty="0">
              <a:solidFill>
                <a:schemeClr val="bg1"/>
              </a:solidFill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4114693" y="424388"/>
            <a:ext cx="3962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THANK</a:t>
            </a:r>
            <a:r>
              <a:rPr lang="en-US" sz="4000" b="1" spc="300" dirty="0">
                <a:latin typeface="Cinzel" pitchFamily="50" charset="0"/>
              </a:rPr>
              <a:t> </a:t>
            </a:r>
            <a:r>
              <a:rPr lang="en-US" sz="40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inzel" pitchFamily="50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69169" y="1388645"/>
            <a:ext cx="10253661" cy="5160415"/>
            <a:chOff x="420197" y="1266167"/>
            <a:chExt cx="11457703" cy="576637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88DC35B-D009-4AB2-B2B1-23D80368CCF5}"/>
                </a:ext>
              </a:extLst>
            </p:cNvPr>
            <p:cNvSpPr txBox="1"/>
            <p:nvPr/>
          </p:nvSpPr>
          <p:spPr>
            <a:xfrm>
              <a:off x="2571589" y="2697100"/>
              <a:ext cx="2469113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Mid-core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E3270E3-E462-4291-9C5E-75F8D3CC5DD4}"/>
                </a:ext>
              </a:extLst>
            </p:cNvPr>
            <p:cNvSpPr txBox="1"/>
            <p:nvPr/>
          </p:nvSpPr>
          <p:spPr>
            <a:xfrm>
              <a:off x="2872110" y="1266167"/>
              <a:ext cx="7042139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spc="300" dirty="0">
                  <a:solidFill>
                    <a:schemeClr val="bg1"/>
                  </a:solidFill>
                  <a:latin typeface="Cinzel" pitchFamily="50" charset="0"/>
                </a:rPr>
                <a:t>TARGET </a:t>
              </a:r>
              <a:r>
                <a:rPr lang="en-US" sz="4400" b="1" spc="300" dirty="0">
                  <a:effectLst>
                    <a:glow rad="63500">
                      <a:schemeClr val="tx1">
                        <a:alpha val="30000"/>
                      </a:schemeClr>
                    </a:glow>
                  </a:effectLst>
                  <a:latin typeface="Cinzel" pitchFamily="50" charset="0"/>
                </a:rPr>
                <a:t>AUDIENCE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7F44EAF-CCF7-4995-AE0C-99B37AA7381E}"/>
                </a:ext>
              </a:extLst>
            </p:cNvPr>
            <p:cNvSpPr txBox="1"/>
            <p:nvPr/>
          </p:nvSpPr>
          <p:spPr>
            <a:xfrm>
              <a:off x="7908253" y="3116995"/>
              <a:ext cx="2097896" cy="85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Adobe Garamond Pro" pitchFamily="18" charset="0"/>
                </a:rPr>
                <a:t>25 – 35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3A58BBA-1D02-49E3-942E-84A8BB0CDF55}"/>
                </a:ext>
              </a:extLst>
            </p:cNvPr>
            <p:cNvSpPr txBox="1"/>
            <p:nvPr/>
          </p:nvSpPr>
          <p:spPr>
            <a:xfrm>
              <a:off x="420197" y="6031738"/>
              <a:ext cx="3721688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Implicit storytelling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412FDC-7EB8-4499-9F12-520A287BB216}"/>
                </a:ext>
              </a:extLst>
            </p:cNvPr>
            <p:cNvSpPr txBox="1"/>
            <p:nvPr/>
          </p:nvSpPr>
          <p:spPr>
            <a:xfrm>
              <a:off x="8212958" y="6358461"/>
              <a:ext cx="3664942" cy="65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Mental phenomena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BBB0E2-9C6B-47EC-A43D-C5DB25074B24}"/>
                </a:ext>
              </a:extLst>
            </p:cNvPr>
            <p:cNvSpPr txBox="1"/>
            <p:nvPr/>
          </p:nvSpPr>
          <p:spPr>
            <a:xfrm>
              <a:off x="8404173" y="4756918"/>
              <a:ext cx="2420319" cy="722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dobe Garamond Pro" pitchFamily="18" charset="0"/>
                </a:rPr>
                <a:t>All genders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94CDFA-F4E4-4B64-9F75-74DE6A857EB4}"/>
                </a:ext>
              </a:extLst>
            </p:cNvPr>
            <p:cNvSpPr txBox="1"/>
            <p:nvPr/>
          </p:nvSpPr>
          <p:spPr>
            <a:xfrm>
              <a:off x="1042922" y="4083185"/>
              <a:ext cx="2851004" cy="1203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Limited leisure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dobe Garamond Pro" pitchFamily="18" charset="0"/>
                </a:rPr>
                <a:t>time</a:t>
              </a:r>
            </a:p>
          </p:txBody>
        </p:sp>
        <p:pic>
          <p:nvPicPr>
            <p:cNvPr id="4099" name="Picture 3" descr="D:\00_HARDDRIVE\03_STUDIES\03_CGL\02 SUMMER 19\09_NARRATIVE\BrainDrainInteractive\Deliverables\Second Deliverables\Presentation Assets\Images_04 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845" y="3203520"/>
              <a:ext cx="3518409" cy="382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3"/>
    </mc:Choice>
    <mc:Fallback xmlns="">
      <p:transition advTm="7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195350" y="381714"/>
            <a:ext cx="5640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inzel" pitchFamily="50" charset="0"/>
              </a:rPr>
              <a:t>GAMEPLAY</a:t>
            </a:r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 LOOP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9024637" y="3464823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2025863" y="596116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517217" y="404490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ABILITIES</a:t>
            </a:r>
          </a:p>
        </p:txBody>
      </p:sp>
      <p:pic>
        <p:nvPicPr>
          <p:cNvPr id="1026" name="Picture 2" descr="D:\00_HARDDRIVE\03_STUDIES\03_CGL\02 SUMMER 19\09_NARRATIVE\BrainDrainInteractive\Art\Main Character\C_MainCharacter_abilities_wallru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421"/>
            <a:ext cx="5442289" cy="37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0_HARDDRIVE\03_STUDIES\03_CGL\02 SUMMER 19\09_NARRATIVE\BrainDrainInteractive\Art\Main Character\C_MainCharacter_abilities_hooksh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844"/>
            <a:ext cx="5713486" cy="43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0_HARDDRIVE\03_STUDIES\03_CGL\02 SUMMER 19\09_NARRATIVE\BrainDrainInteractive\Art\Main Character\C_MainCharacter_abilities_pu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12" y="4310897"/>
            <a:ext cx="7528755" cy="26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3010664" y="2752352"/>
            <a:ext cx="1576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Wall run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9957588" y="789210"/>
            <a:ext cx="1102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Hook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7001834" y="4430568"/>
            <a:ext cx="122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dobe Garamond Pro" pitchFamily="18" charset="0"/>
              </a:rPr>
              <a:t>Breath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5AA96CFF-A074-434E-90E2-8FC134528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693258" y="1179994"/>
            <a:ext cx="3730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CONTROLS</a:t>
            </a:r>
          </a:p>
        </p:txBody>
      </p:sp>
      <p:pic>
        <p:nvPicPr>
          <p:cNvPr id="3" name="Grafik 2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A06D202B-48C0-4B5E-B895-9679DFD9E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00" y="2313414"/>
            <a:ext cx="9087979" cy="44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8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68D5E5-666A-430F-8850-2C885F63E51F}"/>
              </a:ext>
            </a:extLst>
          </p:cNvPr>
          <p:cNvSpPr txBox="1"/>
          <p:nvPr/>
        </p:nvSpPr>
        <p:spPr>
          <a:xfrm>
            <a:off x="4140208" y="1429617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effectLst>
                  <a:glow rad="63500">
                    <a:schemeClr val="tx1">
                      <a:alpha val="30000"/>
                    </a:schemeClr>
                  </a:glow>
                </a:effectLst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Breitbild</PresentationFormat>
  <Paragraphs>73</Paragraphs>
  <Slides>24</Slides>
  <Notes>23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Adobe Garamond Pro</vt:lpstr>
      <vt:lpstr>Calibri Light</vt:lpstr>
      <vt:lpstr>Arial</vt:lpstr>
      <vt:lpstr>Calibri</vt:lpstr>
      <vt:lpstr>Cinzel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Alexander Gerhards (agerhar2)</cp:lastModifiedBy>
  <cp:revision>194</cp:revision>
  <dcterms:created xsi:type="dcterms:W3CDTF">2019-06-05T13:05:48Z</dcterms:created>
  <dcterms:modified xsi:type="dcterms:W3CDTF">2019-07-15T14:17:49Z</dcterms:modified>
</cp:coreProperties>
</file>